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82" r:id="rId5"/>
    <p:sldId id="367" r:id="rId6"/>
    <p:sldId id="371" r:id="rId7"/>
    <p:sldId id="372" r:id="rId8"/>
    <p:sldId id="373" r:id="rId9"/>
    <p:sldId id="361" r:id="rId10"/>
    <p:sldId id="296" r:id="rId1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02" autoAdjust="0"/>
    <p:restoredTop sz="94631" autoAdjust="0"/>
  </p:normalViewPr>
  <p:slideViewPr>
    <p:cSldViewPr snapToGrid="0">
      <p:cViewPr varScale="1">
        <p:scale>
          <a:sx n="111" d="100"/>
          <a:sy n="111" d="100"/>
        </p:scale>
        <p:origin x="728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13.08.2024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13.08.2024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54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342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891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4" name="Надпись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6" r:id="rId10"/>
    <p:sldLayoutId id="2147483657" r:id="rId11"/>
    <p:sldLayoutId id="2147483654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file:///D:\..\..\..\..\&#1082;&#1086;&#1088;&#1085;&#1077;&#1074;.VZI7IICZ19LVYXV\&#1056;&#1072;&#1073;&#1086;&#1095;&#1080;&#1081;%20&#1089;&#1090;&#1086;&#1083;\&#1058;&#1054;&#1069;\&#1054;&#1076;&#1080;&#1085;&#1094;&#1086;&#1074;666%20&#1044;&#1084;&#1080;&#1090;&#1088;&#1080;&#1081;%20&#1041;&#1086;&#1088;&#1080;&#1089;&#1086;&#1074;&#1080;&#1095;.files\tp_2.files\Image289.gif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file:///D:\..\..\..\..\&#1082;&#1086;&#1088;&#1085;&#1077;&#1074;.VZI7IICZ19LVYXV\&#1056;&#1072;&#1073;&#1086;&#1095;&#1080;&#1081;%20&#1089;&#1090;&#1086;&#1083;\&#1058;&#1054;&#1069;\&#1054;&#1076;&#1080;&#1085;&#1094;&#1086;&#1074;666%20&#1044;&#1084;&#1080;&#1090;&#1088;&#1080;&#1081;%20&#1041;&#1086;&#1088;&#1080;&#1089;&#1086;&#1074;&#1080;&#1095;.files\tp_2.files\Image288.gif" TargetMode="External"/><Relationship Id="rId5" Type="http://schemas.openxmlformats.org/officeDocument/2006/relationships/image" Target="../media/image6.png"/><Relationship Id="rId4" Type="http://schemas.openxmlformats.org/officeDocument/2006/relationships/image" Target="../../../../../../&#1082;&#1086;&#1088;&#1085;&#1077;&#1074;.VZI7IICZ19LVYXV/&#1056;&#1072;&#1073;&#1086;&#1095;&#1080;&#1081;%20&#1089;&#1090;&#1086;&#1083;/&#1058;&#1054;&#1069;/&#1054;&#1076;&#1080;&#1085;&#1094;&#1086;&#1074;666%20&#1044;&#1084;&#1080;&#1090;&#1088;&#1080;&#1081;%20&#1041;&#1086;&#1088;&#1080;&#1089;&#1086;&#1074;&#1080;&#1095;.files/tp_2.files/Image287.gi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../../../../../&#1082;&#1086;&#1088;&#1085;&#1077;&#1074;.VZI7IICZ19LVYXV/&#1056;&#1072;&#1073;&#1086;&#1095;&#1080;&#1081;%20&#1089;&#1090;&#1086;&#1083;/&#1058;&#1054;&#1069;/&#1054;&#1076;&#1080;&#1085;&#1094;&#1086;&#1074;666%20&#1044;&#1084;&#1080;&#1090;&#1088;&#1080;&#1081;%20&#1041;&#1086;&#1088;&#1080;&#1089;&#1086;&#1074;&#1080;&#1095;.files/tp_2.files/Image290.gi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/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80796"/>
            <a:ext cx="11077916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>
                <a:latin typeface="Calibri" panose="020F0502020204030204" pitchFamily="34" charset="0"/>
                <a:cs typeface="Calibri" panose="020F0502020204030204" pitchFamily="34" charset="0"/>
              </a:rPr>
              <a:t>«Электроника»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пәні бойынша</a:t>
            </a: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4078" y="708196"/>
            <a:ext cx="11566258" cy="1590088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 приборлардың ішкі эквиваленттік схемалары мен олардың сыртқы тізбегі RC-қосылыстар </a:t>
            </a:r>
            <a:r>
              <a:rPr lang="kk-KZ" sz="180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болып табылады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Оларға айнымалы сигналдар берілгенде электротехникада ауыспалы деп аталатын динамикалық орынықсыз үрдістер жүреді.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уретте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амплитудасы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секірмелі кернеу берілген RC-тізбек көрсетілген. Секірмелі кернеу </a:t>
            </a: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кілтті тұйықтау арқылы жүзеге асады.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48019" y="104056"/>
            <a:ext cx="11789934" cy="6041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1000"/>
              </a:spcAft>
            </a:pPr>
            <a:r>
              <a:rPr lang="kk-KZ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RC-ТІЗБЕКТЕГІ АУЫСПАЛЫ ҮДЕРІСТЕР</a:t>
            </a:r>
            <a:r>
              <a:rPr lang="ru-KZ" sz="8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sz="18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3C13B5-8BA7-E8D7-DBEE-8CE2D20953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10"/>
          <a:stretch>
            <a:fillRect/>
          </a:stretch>
        </p:blipFill>
        <p:spPr bwMode="auto">
          <a:xfrm>
            <a:off x="314078" y="2444498"/>
            <a:ext cx="5285509" cy="12719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47B7C1-4B72-B71B-7DAC-0F13CDA5F626}"/>
              </a:ext>
            </a:extLst>
          </p:cNvPr>
          <p:cNvSpPr txBox="1"/>
          <p:nvPr/>
        </p:nvSpPr>
        <p:spPr>
          <a:xfrm>
            <a:off x="1834614" y="3716492"/>
            <a:ext cx="2244436" cy="385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а)</a:t>
            </a:r>
            <a:endParaRPr lang="ru-K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C32F2D6-786A-459D-D691-178A0B9F9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6" b="60458"/>
          <a:stretch>
            <a:fillRect/>
          </a:stretch>
        </p:blipFill>
        <p:spPr bwMode="auto">
          <a:xfrm>
            <a:off x="7564582" y="2490856"/>
            <a:ext cx="3386900" cy="127199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407213-56AE-FF38-F5D9-C34277533D4E}"/>
              </a:ext>
            </a:extLst>
          </p:cNvPr>
          <p:cNvSpPr txBox="1"/>
          <p:nvPr/>
        </p:nvSpPr>
        <p:spPr>
          <a:xfrm>
            <a:off x="6207813" y="3761087"/>
            <a:ext cx="6109854" cy="385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K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104A2E4-A907-0D38-B777-5E1A21AD35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66" b="30516"/>
          <a:stretch>
            <a:fillRect/>
          </a:stretch>
        </p:blipFill>
        <p:spPr bwMode="auto">
          <a:xfrm>
            <a:off x="1549353" y="4406451"/>
            <a:ext cx="2578100" cy="173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C49F65A-CAA0-30FA-9A47-9CAB7ECC7DF5}"/>
              </a:ext>
            </a:extLst>
          </p:cNvPr>
          <p:cNvSpPr txBox="1"/>
          <p:nvPr/>
        </p:nvSpPr>
        <p:spPr>
          <a:xfrm>
            <a:off x="-124072" y="6164925"/>
            <a:ext cx="6161808" cy="385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K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ADA5DCF-27B1-D68D-33E8-A5122078A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19"/>
          <a:stretch>
            <a:fillRect/>
          </a:stretch>
        </p:blipFill>
        <p:spPr bwMode="auto">
          <a:xfrm>
            <a:off x="7968982" y="4417725"/>
            <a:ext cx="2578100" cy="18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5887CF9-C46F-3953-6A6E-963138D5156E}"/>
              </a:ext>
            </a:extLst>
          </p:cNvPr>
          <p:cNvSpPr txBox="1"/>
          <p:nvPr/>
        </p:nvSpPr>
        <p:spPr>
          <a:xfrm>
            <a:off x="3089346" y="6303199"/>
            <a:ext cx="6307280" cy="385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Сурет – RC-тізбектегі ауысу үрдістері</a:t>
            </a:r>
            <a:endParaRPr lang="ru-K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1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4047" y="228601"/>
            <a:ext cx="11566258" cy="665091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Тізбектің жеке элементтеріндегі ток пен кернеу динамикасының аналитикалық заңдылығын анықтау үшін </a:t>
            </a:r>
            <a:r>
              <a:rPr lang="kk-KZ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Кирхгофтың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екінші заңын қолданамыз. 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Сонымен, осы тізбек үшін </a:t>
            </a:r>
            <a:r>
              <a:rPr lang="kk-KZ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Кирхгофтың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екінші заңы: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+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i="1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Сиымдылықтағы токты былай жазуға болады:</a:t>
            </a:r>
            <a:r>
              <a:rPr lang="kk-KZ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en-US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Cdu</a:t>
            </a:r>
            <a:r>
              <a:rPr lang="en-US" i="1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en-US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dt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Осыдан: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RC(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</a:t>
            </a:r>
            <a:r>
              <a:rPr lang="en-US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en-US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 dt) +u</a:t>
            </a:r>
            <a:r>
              <a:rPr lang="en-US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 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 E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Сиымдылықтағы </a:t>
            </a:r>
            <a:r>
              <a:rPr lang="en-US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кілт тұйықталғаннан кейінгі қалыптасқан кернеудің мәні әрқашан </a:t>
            </a:r>
            <a:r>
              <a:rPr lang="kk-KZ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болады. Өйткені, тұрақты токта қалыптасқан </a:t>
            </a:r>
            <a:r>
              <a:rPr lang="kk-KZ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режімде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</a:t>
            </a:r>
            <a:r>
              <a:rPr lang="kk-KZ" i="1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dt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0  және </a:t>
            </a:r>
            <a:r>
              <a:rPr lang="kk-KZ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Cdu</a:t>
            </a:r>
            <a:r>
              <a:rPr lang="kk-KZ" i="1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dt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0 болады. Ал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i="1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екендерін ескерсек, сиымдылықтағы кернеу жалпы жағдайда мынадай болады:</a:t>
            </a:r>
            <a:endParaRPr lang="en-US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                                                                                                      </a:t>
            </a:r>
            <a:r>
              <a:rPr lang="kk-KZ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kk-KZ" i="1" baseline="-25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kk-KZ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kk-KZ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kk-KZ" baseline="-25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kk-KZ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kk-KZ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kk-KZ" baseline="-25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kk-KZ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= </a:t>
            </a:r>
            <a:r>
              <a:rPr lang="kk-KZ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kk-KZ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kk-KZ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kk-KZ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kk-KZ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i="1" baseline="30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kk-KZ" baseline="30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baseline="30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τ</a:t>
            </a:r>
            <a:r>
              <a:rPr lang="ru-RU" baseline="30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ru-KZ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39230" y="311725"/>
            <a:ext cx="11566258" cy="6235128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/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Комутацияға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дейінгі сиымдылықтағы кернеу мынадай болсын делік: </a:t>
            </a:r>
            <a:endParaRPr lang="ru-RU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kk-KZ" sz="18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kk-KZ" sz="1800" i="1" baseline="-25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(0 ) = +</a:t>
            </a:r>
            <a:r>
              <a:rPr lang="kk-KZ" sz="1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kk-KZ" sz="1800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/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бұл жерде «+» таңбасы  а суреттегі кернеудің полюсіне сәйкес. Онда (1) формулаға сәйкес кілтті тұйықтағаннан кейінгі келесі уақыт мезеті үшін </a:t>
            </a:r>
            <a:r>
              <a:rPr lang="kk-KZ" sz="18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тұрақтысының мәнін анықтасақ: </a:t>
            </a:r>
            <a:endParaRPr lang="ru-RU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/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осыдан сиымдылықтағы кернеудің мына түрде болатыны анықталады:</a:t>
            </a:r>
            <a:endParaRPr lang="ru-RU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/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/>
            <a:endParaRPr lang="en-US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/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/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сыдан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сиымдылықтағы кернеудің мына түрде болатыны анықталады: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/>
            <a:endParaRPr lang="en-US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3" descr="../../../../../../корнев.VZI7IICZ19LVYXV/Рабочий%20стол/ТОЭ/Одинцов666%20Дмитрий%20Борисович.files/tp_2.files/Image287.gif">
            <a:extLst>
              <a:ext uri="{FF2B5EF4-FFF2-40B4-BE49-F238E27FC236}">
                <a16:creationId xmlns:a16="http://schemas.microsoft.com/office/drawing/2014/main" id="{89D3E341-DBC4-7327-F2EA-9AB957E00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3047134" y="2063799"/>
            <a:ext cx="3813175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D:\..\..\..\..\корнев.VZI7IICZ19LVYXV\Рабочий стол\ТОЭ\Одинцов666 Дмитрий Борисович.files\tp_2.files\Image288.gif">
            <a:extLst>
              <a:ext uri="{FF2B5EF4-FFF2-40B4-BE49-F238E27FC236}">
                <a16:creationId xmlns:a16="http://schemas.microsoft.com/office/drawing/2014/main" id="{EC7836CD-9906-58FF-0457-7B66D3530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4643725" y="3229015"/>
            <a:ext cx="1768475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D2BE990-B0AF-A56B-F3DC-948B666AFECD}"/>
              </a:ext>
            </a:extLst>
          </p:cNvPr>
          <p:cNvSpPr/>
          <p:nvPr/>
        </p:nvSpPr>
        <p:spPr>
          <a:xfrm rot="10800000" flipV="1">
            <a:off x="955963" y="398216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dirty="0"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M</a:t>
            </a:r>
            <a:r>
              <a:rPr lang="kk-KZ" dirty="0"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ұндағы </a:t>
            </a:r>
            <a:r>
              <a:rPr lang="ru-RU" dirty="0" err="1"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τ</a:t>
            </a:r>
            <a:r>
              <a:rPr lang="kk-KZ" dirty="0"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= RC – ауыспалы үрдіс уақытының тұрақтысы. Осыдан резистордағы ток кұші мен ондағы кернеуді анықтауға болады:</a:t>
            </a:r>
            <a:endParaRPr lang="ru-RU" dirty="0">
              <a:latin typeface="Calibri" panose="020F0502020204030204" pitchFamily="34" charset="0"/>
              <a:ea typeface="Times New Roman" pitchFamily="18" charset="0"/>
              <a:cs typeface="Calibri" panose="020F0502020204030204" pitchFamily="34" charset="0"/>
            </a:endParaRPr>
          </a:p>
        </p:txBody>
      </p:sp>
      <p:pic>
        <p:nvPicPr>
          <p:cNvPr id="6" name="Picture 1" descr="D:\..\..\..\..\корнев.VZI7IICZ19LVYXV\Рабочий стол\ТОЭ\Одинцов666 Дмитрий Борисович.files\tp_2.files\Image289.gif">
            <a:extLst>
              <a:ext uri="{FF2B5EF4-FFF2-40B4-BE49-F238E27FC236}">
                <a16:creationId xmlns:a16="http://schemas.microsoft.com/office/drawing/2014/main" id="{1799D951-B2E3-2ABB-6FAC-8A718CC38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r:link="rId8"/>
          <a:srcRect/>
          <a:stretch>
            <a:fillRect/>
          </a:stretch>
        </p:blipFill>
        <p:spPr bwMode="auto">
          <a:xfrm>
            <a:off x="4389293" y="5084995"/>
            <a:ext cx="371792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3414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39230" y="99823"/>
            <a:ext cx="11566258" cy="661335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/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б-г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суреттерде – RC-тізбекті тұрақты ЭҚК-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іне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қосылған кездегі сиымдылықтағы бастапқы кернеудің үш түрлі мәні үшін уақыт диаграммалары келтірілген: 1) </a:t>
            </a:r>
            <a:r>
              <a:rPr lang="kk-KZ" sz="1800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E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&gt; </a:t>
            </a:r>
            <a:r>
              <a:rPr lang="kk-KZ" sz="1800" i="1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U</a:t>
            </a:r>
            <a:r>
              <a:rPr lang="kk-KZ" sz="1800" baseline="-300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0 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&gt; 0; 2) </a:t>
            </a:r>
            <a:r>
              <a:rPr lang="kk-KZ" sz="1800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E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&lt; </a:t>
            </a:r>
            <a:r>
              <a:rPr lang="kk-KZ" sz="1800" i="1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U</a:t>
            </a:r>
            <a:r>
              <a:rPr lang="kk-KZ" sz="1800" baseline="-300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0 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и </a:t>
            </a:r>
            <a:r>
              <a:rPr lang="kk-KZ" sz="1800" i="1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U</a:t>
            </a:r>
            <a:r>
              <a:rPr lang="kk-KZ" sz="1800" baseline="-300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0 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&gt; 0; 3) </a:t>
            </a:r>
            <a:r>
              <a:rPr lang="kk-KZ" sz="1800" i="1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U</a:t>
            </a:r>
            <a:r>
              <a:rPr lang="kk-KZ" sz="1800" baseline="-300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0 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&lt; 0. Барлық жағдайда сиымдылықтағы кернеу </a:t>
            </a:r>
            <a:r>
              <a:rPr lang="kk-KZ" sz="1800" i="1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U</a:t>
            </a:r>
            <a:r>
              <a:rPr lang="kk-KZ" sz="1800" baseline="-300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0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-ден </a:t>
            </a:r>
            <a:r>
              <a:rPr lang="kk-KZ" sz="1800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E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-ге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дейін 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экспонента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заңымен 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монотонды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түрде өзгереді. Ал 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резистордағы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кернеу кілтті тұйықтау кезінде секірмелі түрде </a:t>
            </a:r>
            <a:r>
              <a:rPr lang="kk-KZ" sz="1800" i="1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U</a:t>
            </a:r>
            <a:r>
              <a:rPr lang="kk-KZ" sz="1800" baseline="-300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0 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және </a:t>
            </a:r>
            <a:r>
              <a:rPr lang="kk-KZ" sz="1800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E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шамаларының айырымына (немесе қосындысына) тең шамаға өзгереді де содан кейін 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монотонды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нөлге дейін құлайды. Егер </a:t>
            </a:r>
            <a:r>
              <a:rPr lang="ru-RU" sz="1800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E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&lt; </a:t>
            </a:r>
            <a:r>
              <a:rPr lang="ru-RU" sz="1800" i="1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U</a:t>
            </a:r>
            <a:r>
              <a:rPr lang="ru-RU" sz="1800" baseline="-300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0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,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болса 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резситордағы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ток және кернеу теріс болады да, конденсатор 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разрядталады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. Сиымдылықтың толық разряды сыртқы энергия көздері болмаған жағдайда ғана іске асады. Кілт тұйықталғанда конденсатордың электр өрісінде жинақталған энергия 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резистордағы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жылуға айналады. 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ea typeface="Times New Roman" pitchFamily="18" charset="0"/>
              <a:cs typeface="Calibri" panose="020F0502020204030204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Сиымдылықтағы кернеу ауысу үрдістері кезінде тек еркін құраушыға ие болады: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 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u</a:t>
            </a:r>
            <a:r>
              <a:rPr lang="kk-KZ" sz="1800" i="1" baseline="-25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C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= 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с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= 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U</a:t>
            </a:r>
            <a:r>
              <a:rPr lang="kk-KZ" sz="18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e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</a:t>
            </a:r>
            <a:r>
              <a:rPr lang="kk-KZ" sz="1800" i="1" baseline="30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t</a:t>
            </a:r>
            <a:r>
              <a:rPr lang="kk-KZ" sz="1800" baseline="30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/</a:t>
            </a:r>
            <a:r>
              <a:rPr lang="ru-RU" sz="1800" baseline="30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τ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,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 және егер тізбек қуат көзіне ұзақ уақыт қосылып тұрған болса, кілтті ажыратқан кезде сиымдылықтағы кернеу 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E</a:t>
            </a:r>
            <a:r>
              <a:rPr lang="kk-KZ" sz="18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-ге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тең болады. Сондықтан тұрақты 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U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шамасы мынаған тең болады: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i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 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u</a:t>
            </a:r>
            <a:r>
              <a:rPr lang="kk-KZ" sz="1800" i="1" baseline="-25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C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(0) = 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E</a:t>
            </a:r>
            <a:r>
              <a:rPr lang="kk-KZ" sz="1800" i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= 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u</a:t>
            </a:r>
            <a:r>
              <a:rPr lang="kk-KZ" sz="1800" i="1" baseline="-25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C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(0</a:t>
            </a:r>
            <a:r>
              <a:rPr lang="kk-KZ" sz="1800" baseline="-25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+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) = 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U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,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 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	ал ауысу кезіндегі сиымдылықтағы кернеу: 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i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 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u</a:t>
            </a:r>
            <a:r>
              <a:rPr lang="kk-KZ" sz="1800" i="1" baseline="-25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C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= 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E</a:t>
            </a:r>
            <a:r>
              <a:rPr lang="kk-KZ" sz="18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e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</a:t>
            </a:r>
            <a:r>
              <a:rPr lang="kk-KZ" sz="1800" i="1" baseline="30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t</a:t>
            </a:r>
            <a:r>
              <a:rPr lang="kk-KZ" sz="1800" baseline="30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/</a:t>
            </a:r>
            <a:r>
              <a:rPr lang="ru-RU" sz="1800" baseline="30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τ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	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 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	Осыдан </a:t>
            </a:r>
            <a:r>
              <a:rPr lang="kk-KZ" sz="18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резистордағы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ток пен кернеу:</a:t>
            </a:r>
            <a:endParaRPr lang="en-US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 algn="just"/>
            <a:endParaRPr lang="ru-RU" sz="1800" dirty="0">
              <a:solidFill>
                <a:schemeClr val="tx1"/>
              </a:solidFill>
              <a:latin typeface="Calibri" panose="020F0502020204030204" pitchFamily="34" charset="0"/>
              <a:ea typeface="Times New Roman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6" descr="../../../../../../корнев.VZI7IICZ19LVYXV/Рабочий%20стол/ТОЭ/Одинцов666%20Дмитрий%20Борисович.files/tp_2.files/Image290.gif">
            <a:extLst>
              <a:ext uri="{FF2B5EF4-FFF2-40B4-BE49-F238E27FC236}">
                <a16:creationId xmlns:a16="http://schemas.microsoft.com/office/drawing/2014/main" id="{CC37BCB5-D41B-D769-CF70-4C072970C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5543824" y="5650128"/>
            <a:ext cx="4632325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1968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504570" y="6255327"/>
            <a:ext cx="708212" cy="6241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1568469"/>
            <a:ext cx="11341065" cy="3072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6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Агаханян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Т.М. Интегральные микросхемы: Учеб. пособие для вузов. – М.: Энергоатомиздат, 2015. – 464с.,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 2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Аринова Н.В.  Основы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электроники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Рабочая программа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, задания и ме­тодические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указания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 к контрольным работам для студентов специальности 050716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«Приборостроение»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заочной формы обучения. ВКГТУ.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Усть-Каменогорск, 2014. –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1с. 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3 Бочаров Л.Н. и др. Расчет электронных устройств на транзисторах / Бочаров Л.Н.,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Жебряков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С.К., Колесников И.Ф. – М.: Энергия, 2012. – 208с., ил. – (Массовая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радиобиблиотека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Вып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963).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4 Забродин Ю.С. Промышленная электроника: Учебник для вузов. – М.: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Высш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Школа, 2011. – 496 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5 Герасимов В.Г., Князев О.М. и др. Основы промышленной электроники. – М.: Высшая школа, 2000.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/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72_TF67328976" id="{7A1FA9F3-3353-44CA-A91E-AD8A2642C02E}" vid="{F8C632DE-2BB8-46AF-A8FF-94D1F93D6D30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(минималистичное оформление)</Template>
  <TotalTime>0</TotalTime>
  <Words>727</Words>
  <Application>Microsoft Macintosh PowerPoint</Application>
  <PresentationFormat>Широкоэкранный</PresentationFormat>
  <Paragraphs>71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Corbel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2024-08-13T11:37:45Z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